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8" r:id="rId3"/>
    <p:sldId id="257" r:id="rId4"/>
    <p:sldId id="258" r:id="rId5"/>
    <p:sldId id="259" r:id="rId6"/>
    <p:sldId id="269" r:id="rId7"/>
    <p:sldId id="272" r:id="rId8"/>
    <p:sldId id="270" r:id="rId9"/>
    <p:sldId id="271" r:id="rId10"/>
    <p:sldId id="273" r:id="rId11"/>
    <p:sldId id="274" r:id="rId12"/>
    <p:sldId id="260" r:id="rId13"/>
    <p:sldId id="261" r:id="rId14"/>
    <p:sldId id="275" r:id="rId15"/>
    <p:sldId id="276" r:id="rId16"/>
    <p:sldId id="277" r:id="rId17"/>
    <p:sldId id="278" r:id="rId18"/>
    <p:sldId id="279" r:id="rId19"/>
    <p:sldId id="280" r:id="rId20"/>
    <p:sldId id="264" r:id="rId21"/>
    <p:sldId id="265" r:id="rId22"/>
    <p:sldId id="267" r:id="rId2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 autoAdjust="0"/>
    <p:restoredTop sz="94638" autoAdjust="0"/>
  </p:normalViewPr>
  <p:slideViewPr>
    <p:cSldViewPr>
      <p:cViewPr varScale="1">
        <p:scale>
          <a:sx n="70" d="100"/>
          <a:sy n="70" d="100"/>
        </p:scale>
        <p:origin x="-1374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42" y="135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10.12.2018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10.12.2018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10.12.2018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10.12.2018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10.12.2018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gi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gif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jpeg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jpeg"/><Relationship Id="rId5" Type="http://schemas.openxmlformats.org/officeDocument/2006/relationships/image" Target="../media/image34.jpeg"/><Relationship Id="rId4" Type="http://schemas.openxmlformats.org/officeDocument/2006/relationships/image" Target="../media/image33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0.jpeg"/><Relationship Id="rId5" Type="http://schemas.openxmlformats.org/officeDocument/2006/relationships/image" Target="../media/image39.gif"/><Relationship Id="rId4" Type="http://schemas.openxmlformats.org/officeDocument/2006/relationships/image" Target="../media/image38.gi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483768" y="332656"/>
            <a:ext cx="6480720" cy="2664296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7030A0"/>
                </a:solidFill>
              </a:rPr>
              <a:t>Внеклассное мероприятие по химии для 9 класса </a:t>
            </a:r>
            <a:r>
              <a:rPr lang="ru-RU" dirty="0" smtClean="0">
                <a:solidFill>
                  <a:srgbClr val="7030A0"/>
                </a:solidFill>
              </a:rPr>
              <a:t/>
            </a:r>
            <a:br>
              <a:rPr lang="ru-RU" dirty="0" smtClean="0">
                <a:solidFill>
                  <a:srgbClr val="7030A0"/>
                </a:solidFill>
              </a:rPr>
            </a:br>
            <a:r>
              <a:rPr lang="ru-RU" b="1" dirty="0" smtClean="0">
                <a:solidFill>
                  <a:srgbClr val="7030A0"/>
                </a:solidFill>
              </a:rPr>
              <a:t>КВН</a:t>
            </a:r>
            <a:r>
              <a:rPr lang="ru-RU" dirty="0" smtClean="0">
                <a:solidFill>
                  <a:srgbClr val="7030A0"/>
                </a:solidFill>
              </a:rPr>
              <a:t/>
            </a:r>
            <a:br>
              <a:rPr lang="ru-RU" dirty="0" smtClean="0">
                <a:solidFill>
                  <a:srgbClr val="7030A0"/>
                </a:solidFill>
              </a:rPr>
            </a:br>
            <a:r>
              <a:rPr lang="ru-RU" b="1" dirty="0" smtClean="0">
                <a:solidFill>
                  <a:srgbClr val="7030A0"/>
                </a:solidFill>
              </a:rPr>
              <a:t>«Химическая шкатулка»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788024" y="4941168"/>
            <a:ext cx="4176464" cy="1584176"/>
          </a:xfrm>
        </p:spPr>
        <p:txBody>
          <a:bodyPr>
            <a:normAutofit fontScale="70000" lnSpcReduction="20000"/>
          </a:bodyPr>
          <a:lstStyle/>
          <a:p>
            <a:pPr algn="r"/>
            <a:r>
              <a:rPr lang="ru-RU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Провела </a:t>
            </a:r>
          </a:p>
          <a:p>
            <a:pPr algn="r"/>
            <a:r>
              <a:rPr lang="ru-RU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учитель химии </a:t>
            </a:r>
          </a:p>
          <a:p>
            <a:pPr algn="r"/>
            <a:r>
              <a:rPr lang="ru-RU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МКОУ «Малоарешевская СОШ»</a:t>
            </a:r>
          </a:p>
          <a:p>
            <a:pPr algn="r"/>
            <a:r>
              <a:rPr lang="ru-RU" b="1" dirty="0" err="1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Лабзанова</a:t>
            </a:r>
            <a:r>
              <a:rPr lang="ru-RU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ru-RU" b="1" dirty="0" err="1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Петимат</a:t>
            </a:r>
            <a:r>
              <a:rPr lang="ru-RU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ru-RU" b="1" dirty="0" err="1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Хатуевна</a:t>
            </a:r>
            <a:endParaRPr lang="ru-RU" b="1" dirty="0" smtClean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algn="r"/>
            <a:endParaRPr lang="ru-RU" dirty="0" smtClean="0"/>
          </a:p>
        </p:txBody>
      </p:sp>
      <p:pic>
        <p:nvPicPr>
          <p:cNvPr id="4" name="Picture 2" descr="C:\Users\Admin\Downloads\49533160_1254762813_1253126650_a42.jpg"/>
          <p:cNvPicPr>
            <a:picLocks noChangeAspect="1" noChangeArrowheads="1"/>
          </p:cNvPicPr>
          <p:nvPr/>
        </p:nvPicPr>
        <p:blipFill>
          <a:blip r:embed="rId3" cstate="print"/>
          <a:srcRect b="3999"/>
          <a:stretch>
            <a:fillRect/>
          </a:stretch>
        </p:blipFill>
        <p:spPr bwMode="auto">
          <a:xfrm>
            <a:off x="1403648" y="2492896"/>
            <a:ext cx="4320480" cy="313803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16016" y="5877272"/>
            <a:ext cx="4043362" cy="980728"/>
          </a:xfrm>
        </p:spPr>
        <p:txBody>
          <a:bodyPr/>
          <a:lstStyle/>
          <a:p>
            <a:r>
              <a:rPr lang="ru-RU" i="1" dirty="0" smtClean="0">
                <a:latin typeface="Monotype Corsiva" pitchFamily="66" charset="0"/>
              </a:rPr>
              <a:t>А. </a:t>
            </a:r>
            <a:r>
              <a:rPr lang="ru-RU" i="1" dirty="0" err="1" smtClean="0">
                <a:latin typeface="Monotype Corsiva" pitchFamily="66" charset="0"/>
              </a:rPr>
              <a:t>Ла</a:t>
            </a:r>
            <a:r>
              <a:rPr lang="ru-RU" i="1" dirty="0" smtClean="0">
                <a:latin typeface="Monotype Corsiva" pitchFamily="66" charset="0"/>
              </a:rPr>
              <a:t> </a:t>
            </a:r>
            <a:r>
              <a:rPr lang="ru-RU" i="1" dirty="0" err="1" smtClean="0">
                <a:latin typeface="Monotype Corsiva" pitchFamily="66" charset="0"/>
              </a:rPr>
              <a:t>Шателье</a:t>
            </a:r>
            <a:endParaRPr lang="ru-RU" dirty="0">
              <a:latin typeface="Monotype Corsiva" pitchFamily="66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158" y="1052736"/>
            <a:ext cx="3422754" cy="4590842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3600" dirty="0" smtClean="0"/>
              <a:t>   Учёный, </a:t>
            </a:r>
            <a:r>
              <a:rPr lang="ru-RU" sz="3600" dirty="0" err="1" smtClean="0"/>
              <a:t>сформулирова</a:t>
            </a:r>
            <a:r>
              <a:rPr lang="ru-RU" sz="3600" dirty="0" smtClean="0"/>
              <a:t> </a:t>
            </a:r>
            <a:r>
              <a:rPr lang="ru-RU" sz="3600" dirty="0" err="1" smtClean="0"/>
              <a:t>вший</a:t>
            </a:r>
            <a:r>
              <a:rPr lang="ru-RU" sz="3600" dirty="0" smtClean="0"/>
              <a:t> принцип химического равновесия. </a:t>
            </a:r>
            <a:endParaRPr lang="ru-RU" sz="3600" dirty="0"/>
          </a:p>
        </p:txBody>
      </p:sp>
      <p:pic>
        <p:nvPicPr>
          <p:cNvPr id="3074" name="Picture 2" descr="http://www.eduspb.com/public/img/biography/l/lechatelier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067944" y="188640"/>
            <a:ext cx="4901045" cy="583264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44008" y="5805264"/>
            <a:ext cx="4499992" cy="1052736"/>
          </a:xfrm>
        </p:spPr>
        <p:txBody>
          <a:bodyPr>
            <a:normAutofit fontScale="90000"/>
          </a:bodyPr>
          <a:lstStyle/>
          <a:p>
            <a:r>
              <a:rPr lang="ru-RU" i="1" dirty="0" smtClean="0"/>
              <a:t>М. Склодовская-Кюри</a:t>
            </a:r>
            <a:endParaRPr lang="ru-RU" dirty="0">
              <a:latin typeface="Monotype Corsiva" pitchFamily="66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9512" y="188640"/>
            <a:ext cx="4464496" cy="6120680"/>
          </a:xfrm>
        </p:spPr>
        <p:txBody>
          <a:bodyPr>
            <a:normAutofit lnSpcReduction="10000"/>
          </a:bodyPr>
          <a:lstStyle/>
          <a:p>
            <a:pPr lvl="0">
              <a:buNone/>
            </a:pP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smtClean="0"/>
              <a:t>Замечательная женщина и общественный деятель, дважды лауреат Нобелевской премии, основатель института радия. В 1898 г совместно с коллегами открыла полоний и радий.</a:t>
            </a:r>
            <a:r>
              <a:rPr lang="ru-RU" dirty="0" smtClean="0"/>
              <a:t> 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http://eaculture.ru/wp-content/uploads/2017/11/IMG_324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95528" y="0"/>
            <a:ext cx="4248472" cy="573011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7030A0"/>
                </a:solidFill>
              </a:rPr>
              <a:t>Конкурс № 4 </a:t>
            </a:r>
            <a:r>
              <a:rPr lang="ru-RU" dirty="0" smtClean="0">
                <a:solidFill>
                  <a:srgbClr val="7030A0"/>
                </a:solidFill>
              </a:rPr>
              <a:t/>
            </a:r>
            <a:br>
              <a:rPr lang="ru-RU" dirty="0" smtClean="0">
                <a:solidFill>
                  <a:srgbClr val="7030A0"/>
                </a:solidFill>
              </a:rPr>
            </a:br>
            <a:r>
              <a:rPr lang="ru-RU" b="1" dirty="0" smtClean="0">
                <a:solidFill>
                  <a:srgbClr val="7030A0"/>
                </a:solidFill>
              </a:rPr>
              <a:t>Музыкальная шкатулка </a:t>
            </a:r>
            <a:endParaRPr lang="ru-RU" dirty="0">
              <a:solidFill>
                <a:srgbClr val="7030A0"/>
              </a:solidFill>
            </a:endParaRPr>
          </a:p>
        </p:txBody>
      </p:sp>
      <p:pic>
        <p:nvPicPr>
          <p:cNvPr id="14337" name="Picture 1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2060848"/>
            <a:ext cx="4572000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4339" name="Rectangle 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14338" name="Рисунок 7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5536" y="548680"/>
            <a:ext cx="1303338" cy="1146175"/>
          </a:xfrm>
          <a:prstGeom prst="rect">
            <a:avLst/>
          </a:prstGeom>
          <a:noFill/>
        </p:spPr>
      </p:pic>
      <p:sp>
        <p:nvSpPr>
          <p:cNvPr id="14340" name="Rectangle 4"/>
          <p:cNvSpPr>
            <a:spLocks noChangeArrowheads="1"/>
          </p:cNvSpPr>
          <p:nvPr/>
        </p:nvSpPr>
        <p:spPr bwMode="auto">
          <a:xfrm>
            <a:off x="5580112" y="1844824"/>
            <a:ext cx="3409716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342900" marR="0" lvl="0" indent="-3429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arenR"/>
              <a:tabLst/>
            </a:pPr>
            <a:r>
              <a:rPr lang="ru-RU" sz="2400" b="1" dirty="0" smtClean="0">
                <a:solidFill>
                  <a:srgbClr val="000000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В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идеоряд на тему:</a:t>
            </a:r>
          </a:p>
          <a:p>
            <a:pPr marL="342900" marR="0" lvl="0" indent="-3429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«В мире полиэтилена».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4341" name="Rectangle 5"/>
          <p:cNvSpPr>
            <a:spLocks noChangeArrowheads="1"/>
          </p:cNvSpPr>
          <p:nvPr/>
        </p:nvSpPr>
        <p:spPr bwMode="auto">
          <a:xfrm>
            <a:off x="5580112" y="3212976"/>
            <a:ext cx="3154839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228600" marR="0" lvl="0" indent="-22860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arenR" startAt="2"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Домашнее задание.</a:t>
            </a:r>
            <a:endParaRPr lang="ru-RU" sz="2400" b="1" dirty="0" smtClean="0">
              <a:solidFill>
                <a:srgbClr val="000000"/>
              </a:solidFill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marL="228600" marR="0" lvl="0" indent="-22860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(5 баллов)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 </a:t>
            </a:r>
            <a:br>
              <a:rPr lang="ru-RU" dirty="0" smtClean="0"/>
            </a:br>
            <a:r>
              <a:rPr lang="ru-RU" b="1" dirty="0" smtClean="0">
                <a:solidFill>
                  <a:srgbClr val="7030A0"/>
                </a:solidFill>
              </a:rPr>
              <a:t>Конкурс № 5 </a:t>
            </a:r>
            <a:r>
              <a:rPr lang="ru-RU" dirty="0" smtClean="0">
                <a:solidFill>
                  <a:srgbClr val="7030A0"/>
                </a:solidFill>
              </a:rPr>
              <a:t/>
            </a:r>
            <a:br>
              <a:rPr lang="ru-RU" dirty="0" smtClean="0">
                <a:solidFill>
                  <a:srgbClr val="7030A0"/>
                </a:solidFill>
              </a:rPr>
            </a:br>
            <a:r>
              <a:rPr lang="ru-RU" b="1" dirty="0" smtClean="0">
                <a:solidFill>
                  <a:srgbClr val="7030A0"/>
                </a:solidFill>
              </a:rPr>
              <a:t>Слово капитанам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1028" name="Picture 4" descr="https://yt3.ggpht.com/a-/AN66SAy2CNNqnKFhDYYEYUVVdaWEd8-GqwYYS_C7FA=s800-mo-c-c0xffffffff-rj-k-no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1556792"/>
            <a:ext cx="5040560" cy="5040560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5436096" y="1412776"/>
            <a:ext cx="3447482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dirty="0" smtClean="0"/>
              <a:t>Наши милые команды!</a:t>
            </a:r>
          </a:p>
          <a:p>
            <a:r>
              <a:rPr lang="ru-RU" sz="2400" dirty="0" smtClean="0"/>
              <a:t>Вы соперники хоть куда!</a:t>
            </a:r>
          </a:p>
          <a:p>
            <a:r>
              <a:rPr lang="ru-RU" sz="2400" dirty="0" smtClean="0"/>
              <a:t>Ну, а где же капитаны?</a:t>
            </a:r>
          </a:p>
          <a:p>
            <a:r>
              <a:rPr lang="ru-RU" sz="2400" dirty="0" smtClean="0"/>
              <a:t>Соревноваться им пора! </a:t>
            </a:r>
            <a:endParaRPr lang="ru-RU" sz="2400" dirty="0"/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auto">
          <a:xfrm>
            <a:off x="5220072" y="3068960"/>
            <a:ext cx="3923928" cy="1631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Капитанам команд нужно составить формулы. Время – 2 мин.</a:t>
            </a:r>
            <a:r>
              <a:rPr lang="ru-RU" sz="1050" dirty="0" smtClean="0">
                <a:latin typeface="Arial" pitchFamily="34" charset="0"/>
                <a:cs typeface="Arial" pitchFamily="34" charset="0"/>
              </a:rPr>
              <a:t>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Побеждает тот, кто быстрее и</a:t>
            </a:r>
            <a:r>
              <a:rPr kumimoji="0" lang="ru-RU" sz="2000" b="0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вернее даст ответы.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 1 формула – 1 балл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6480720"/>
          </a:xfrm>
        </p:spPr>
        <p:txBody>
          <a:bodyPr>
            <a:normAutofit fontScale="90000"/>
          </a:bodyPr>
          <a:lstStyle/>
          <a:p>
            <a:pPr algn="l"/>
            <a:r>
              <a:rPr lang="ru-RU" dirty="0" smtClean="0"/>
              <a:t>1)Поваренная соль –</a:t>
            </a:r>
            <a:br>
              <a:rPr lang="ru-RU" dirty="0" smtClean="0"/>
            </a:br>
            <a:r>
              <a:rPr lang="ru-RU" dirty="0" smtClean="0"/>
              <a:t>2)Мрамор </a:t>
            </a:r>
            <a:r>
              <a:rPr lang="ru-RU" dirty="0"/>
              <a:t>-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3)Бертолетова соль –</a:t>
            </a:r>
            <a:br>
              <a:rPr lang="ru-RU" dirty="0" smtClean="0"/>
            </a:br>
            <a:r>
              <a:rPr lang="ru-RU" dirty="0" smtClean="0"/>
              <a:t>4)Корунд-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5)Гашеная известь –</a:t>
            </a:r>
            <a:br>
              <a:rPr lang="ru-RU" dirty="0" smtClean="0"/>
            </a:br>
            <a:r>
              <a:rPr lang="ru-RU" dirty="0" smtClean="0"/>
              <a:t>6)Плавиковая кислота –</a:t>
            </a:r>
            <a:br>
              <a:rPr lang="ru-RU" dirty="0" smtClean="0"/>
            </a:br>
            <a:r>
              <a:rPr lang="ru-RU" dirty="0" smtClean="0"/>
              <a:t>7)«Веселящий газ» -</a:t>
            </a:r>
            <a:br>
              <a:rPr lang="ru-RU" dirty="0" smtClean="0"/>
            </a:br>
            <a:r>
              <a:rPr lang="ru-RU" dirty="0" smtClean="0"/>
              <a:t>8)Пирит –</a:t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6480720"/>
          </a:xfrm>
        </p:spPr>
        <p:txBody>
          <a:bodyPr>
            <a:normAutofit fontScale="90000"/>
          </a:bodyPr>
          <a:lstStyle/>
          <a:p>
            <a:pPr algn="l"/>
            <a:r>
              <a:rPr lang="ru-RU" dirty="0" smtClean="0"/>
              <a:t>1)Поваренная соль –      </a:t>
            </a:r>
            <a:r>
              <a:rPr lang="en-US" dirty="0" err="1" smtClean="0"/>
              <a:t>NaCl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2)Мрамор –</a:t>
            </a:r>
            <a:r>
              <a:rPr lang="en-US" dirty="0" smtClean="0"/>
              <a:t> </a:t>
            </a:r>
            <a:r>
              <a:rPr lang="ru-RU" dirty="0" smtClean="0"/>
              <a:t>                     </a:t>
            </a:r>
            <a:r>
              <a:rPr lang="en-US" dirty="0" smtClean="0"/>
              <a:t>CaCO3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3)Бертолетова соль –     </a:t>
            </a:r>
            <a:r>
              <a:rPr lang="en-US" dirty="0" smtClean="0"/>
              <a:t>KClO3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4)Корунд-                           А!2О3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5)Гашеная известь –       </a:t>
            </a:r>
            <a:r>
              <a:rPr lang="en-US" dirty="0" smtClean="0"/>
              <a:t>Ca(OH)₂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6)Плавиковая кислота – </a:t>
            </a:r>
            <a:r>
              <a:rPr lang="en-US" dirty="0" smtClean="0"/>
              <a:t>HF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7)«Веселящий газ» -</a:t>
            </a:r>
            <a:r>
              <a:rPr lang="en-US" dirty="0" smtClean="0"/>
              <a:t> </a:t>
            </a:r>
            <a:r>
              <a:rPr lang="ru-RU" dirty="0" smtClean="0"/>
              <a:t>      </a:t>
            </a:r>
            <a:r>
              <a:rPr lang="en-US" dirty="0" smtClean="0"/>
              <a:t>N₂O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8)Пирит –               </a:t>
            </a:r>
            <a:r>
              <a:rPr lang="en-US" dirty="0" smtClean="0"/>
              <a:t>FeS2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116632"/>
            <a:ext cx="8784976" cy="1584176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rgbClr val="7030A0"/>
                </a:solidFill>
              </a:rPr>
              <a:t>Конкурс № 6</a:t>
            </a:r>
            <a:r>
              <a:rPr lang="ru-RU" dirty="0" smtClean="0">
                <a:solidFill>
                  <a:srgbClr val="7030A0"/>
                </a:solidFill>
              </a:rPr>
              <a:t/>
            </a:r>
            <a:br>
              <a:rPr lang="ru-RU" dirty="0" smtClean="0">
                <a:solidFill>
                  <a:srgbClr val="7030A0"/>
                </a:solidFill>
              </a:rPr>
            </a:br>
            <a:r>
              <a:rPr lang="ru-RU" b="1" dirty="0" smtClean="0">
                <a:solidFill>
                  <a:srgbClr val="7030A0"/>
                </a:solidFill>
              </a:rPr>
              <a:t>Экспериментальная шкатулка.</a:t>
            </a:r>
            <a:r>
              <a:rPr lang="ru-RU" dirty="0" smtClean="0">
                <a:solidFill>
                  <a:srgbClr val="7030A0"/>
                </a:solidFill>
              </a:rPr>
              <a:t> </a:t>
            </a:r>
            <a:endParaRPr lang="ru-RU" dirty="0">
              <a:solidFill>
                <a:srgbClr val="7030A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588224" y="2348880"/>
            <a:ext cx="169790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/>
              <a:t>По 3 балла </a:t>
            </a:r>
          </a:p>
        </p:txBody>
      </p:sp>
      <p:pic>
        <p:nvPicPr>
          <p:cNvPr id="7" name="Содержимое 3" descr="C:\Users\User\Desktop\уроки для конкурсов\images (3).jpg"/>
          <p:cNvPicPr>
            <a:picLocks noGrp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700808"/>
            <a:ext cx="5544616" cy="493010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512168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rgbClr val="7030A0"/>
                </a:solidFill>
              </a:rPr>
              <a:t>Конкурс № 7 </a:t>
            </a:r>
            <a:r>
              <a:rPr lang="ru-RU" dirty="0" smtClean="0">
                <a:solidFill>
                  <a:srgbClr val="7030A0"/>
                </a:solidFill>
              </a:rPr>
              <a:t/>
            </a:r>
            <a:br>
              <a:rPr lang="ru-RU" dirty="0" smtClean="0">
                <a:solidFill>
                  <a:srgbClr val="7030A0"/>
                </a:solidFill>
              </a:rPr>
            </a:br>
            <a:r>
              <a:rPr lang="ru-RU" b="1" dirty="0" smtClean="0">
                <a:solidFill>
                  <a:srgbClr val="7030A0"/>
                </a:solidFill>
              </a:rPr>
              <a:t>Расчетная шкатулка. </a:t>
            </a:r>
            <a:endParaRPr lang="ru-RU" dirty="0">
              <a:solidFill>
                <a:srgbClr val="7030A0"/>
              </a:solidFill>
            </a:endParaRPr>
          </a:p>
        </p:txBody>
      </p:sp>
      <p:pic>
        <p:nvPicPr>
          <p:cNvPr id="327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552" y="1653436"/>
            <a:ext cx="4896544" cy="50597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2772" name="Picture 4" descr="http://zakaz912.ru/wp-content/uploads/2016/02/%D0%BF%D0%B8%D1%81%D1%8C%D0%BC%D0%BE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156176" y="2564904"/>
            <a:ext cx="2430270" cy="3240360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5364088" y="1844824"/>
            <a:ext cx="155844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/>
              <a:t>(5 баллов)</a:t>
            </a:r>
            <a:endParaRPr lang="ru-RU" sz="24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1800200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 </a:t>
            </a:r>
            <a:r>
              <a:rPr lang="ru-RU" b="1" dirty="0" smtClean="0">
                <a:solidFill>
                  <a:srgbClr val="7030A0"/>
                </a:solidFill>
              </a:rPr>
              <a:t>Конкурс № 8 </a:t>
            </a:r>
            <a:r>
              <a:rPr lang="ru-RU" dirty="0" smtClean="0">
                <a:solidFill>
                  <a:srgbClr val="7030A0"/>
                </a:solidFill>
              </a:rPr>
              <a:t/>
            </a:r>
            <a:br>
              <a:rPr lang="ru-RU" dirty="0" smtClean="0">
                <a:solidFill>
                  <a:srgbClr val="7030A0"/>
                </a:solidFill>
              </a:rPr>
            </a:br>
            <a:r>
              <a:rPr lang="ru-RU" b="1" dirty="0" smtClean="0">
                <a:solidFill>
                  <a:srgbClr val="7030A0"/>
                </a:solidFill>
              </a:rPr>
              <a:t>Подарки для друзей. </a:t>
            </a:r>
            <a:br>
              <a:rPr lang="ru-RU" b="1" dirty="0" smtClean="0">
                <a:solidFill>
                  <a:srgbClr val="7030A0"/>
                </a:solidFill>
              </a:rPr>
            </a:br>
            <a:r>
              <a:rPr lang="ru-RU" b="1" dirty="0" smtClean="0">
                <a:solidFill>
                  <a:srgbClr val="7030A0"/>
                </a:solidFill>
              </a:rPr>
              <a:t>(для болельщиков)</a:t>
            </a:r>
            <a:endParaRPr lang="ru-RU" dirty="0">
              <a:solidFill>
                <a:srgbClr val="7030A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732240" y="2708920"/>
            <a:ext cx="178606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/>
              <a:t>(по 1 баллу)</a:t>
            </a:r>
            <a:endParaRPr lang="ru-RU" sz="2400" dirty="0"/>
          </a:p>
        </p:txBody>
      </p:sp>
      <p:pic>
        <p:nvPicPr>
          <p:cNvPr id="7" name="Содержимое 6"/>
          <p:cNvPicPr>
            <a:picLocks noGrp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3648" y="2420888"/>
            <a:ext cx="4392488" cy="396044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7030A0"/>
                </a:solidFill>
              </a:rPr>
              <a:t>Конкурс № 9 </a:t>
            </a:r>
            <a:r>
              <a:rPr lang="ru-RU" dirty="0" smtClean="0">
                <a:solidFill>
                  <a:srgbClr val="7030A0"/>
                </a:solidFill>
              </a:rPr>
              <a:t/>
            </a:r>
            <a:br>
              <a:rPr lang="ru-RU" dirty="0" smtClean="0">
                <a:solidFill>
                  <a:srgbClr val="7030A0"/>
                </a:solidFill>
              </a:rPr>
            </a:br>
            <a:r>
              <a:rPr lang="ru-RU" b="1" dirty="0" smtClean="0">
                <a:solidFill>
                  <a:srgbClr val="7030A0"/>
                </a:solidFill>
              </a:rPr>
              <a:t> Шкатулка с интересом.</a:t>
            </a:r>
            <a:endParaRPr lang="ru-RU" dirty="0">
              <a:solidFill>
                <a:srgbClr val="7030A0"/>
              </a:solidFill>
            </a:endParaRPr>
          </a:p>
        </p:txBody>
      </p:sp>
      <p:sp>
        <p:nvSpPr>
          <p:cNvPr id="14339" name="Rectangle 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4340" name="Rectangle 4"/>
          <p:cNvSpPr>
            <a:spLocks noChangeArrowheads="1"/>
          </p:cNvSpPr>
          <p:nvPr/>
        </p:nvSpPr>
        <p:spPr bwMode="auto">
          <a:xfrm>
            <a:off x="5724128" y="1552146"/>
            <a:ext cx="3240360" cy="3046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342900" lvl="0" indent="-342900"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2400" dirty="0" smtClean="0"/>
              <a:t>Следующий конкурс - тайна «черных шкатулок».  Команды должны определить вещества в черных шкатулках  по подсказкам.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</p:txBody>
      </p:sp>
      <p:pic>
        <p:nvPicPr>
          <p:cNvPr id="35842" name="Picture 2" descr="https://0.allegroimg.com/s400/03be1f/cba80f1d40e79ef2acb632ca5d9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765" y="2056167"/>
            <a:ext cx="6048403" cy="4037309"/>
          </a:xfrm>
          <a:prstGeom prst="rect">
            <a:avLst/>
          </a:prstGeom>
          <a:noFill/>
        </p:spPr>
      </p:pic>
      <p:pic>
        <p:nvPicPr>
          <p:cNvPr id="35846" name="Picture 6" descr="https://cdn.dribbble.com/users/81653/screenshots/3299625/ibmblr_question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792540">
            <a:off x="3177976" y="3207395"/>
            <a:ext cx="1390742" cy="18253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85720" y="188641"/>
            <a:ext cx="8572528" cy="3240359"/>
          </a:xfrm>
        </p:spPr>
        <p:txBody>
          <a:bodyPr>
            <a:normAutofit fontScale="90000"/>
          </a:bodyPr>
          <a:lstStyle/>
          <a:p>
            <a:pPr algn="r"/>
            <a:r>
              <a:rPr lang="ru-RU" sz="3600" b="1" i="1" dirty="0" smtClean="0">
                <a:solidFill>
                  <a:srgbClr val="FF0000"/>
                </a:solidFill>
              </a:rPr>
              <a:t>“Широко распростирает химия руки свои в дела человеческие... </a:t>
            </a:r>
            <a:r>
              <a:rPr lang="ru-RU" sz="3600" dirty="0" smtClean="0">
                <a:solidFill>
                  <a:srgbClr val="FF0000"/>
                </a:solidFill>
              </a:rPr>
              <a:t/>
            </a:r>
            <a:br>
              <a:rPr lang="ru-RU" sz="3600" dirty="0" smtClean="0">
                <a:solidFill>
                  <a:srgbClr val="FF0000"/>
                </a:solidFill>
              </a:rPr>
            </a:br>
            <a:r>
              <a:rPr lang="ru-RU" sz="3600" b="1" i="1" dirty="0" smtClean="0">
                <a:solidFill>
                  <a:srgbClr val="FF0000"/>
                </a:solidFill>
              </a:rPr>
              <a:t>куда ни посмотрим, куда ни оглянемся, </a:t>
            </a:r>
            <a:r>
              <a:rPr lang="ru-RU" sz="3600" dirty="0" smtClean="0">
                <a:solidFill>
                  <a:srgbClr val="FF0000"/>
                </a:solidFill>
              </a:rPr>
              <a:t/>
            </a:r>
            <a:br>
              <a:rPr lang="ru-RU" sz="3600" dirty="0" smtClean="0">
                <a:solidFill>
                  <a:srgbClr val="FF0000"/>
                </a:solidFill>
              </a:rPr>
            </a:br>
            <a:r>
              <a:rPr lang="ru-RU" sz="3600" b="1" i="1" dirty="0" smtClean="0">
                <a:solidFill>
                  <a:srgbClr val="FF0000"/>
                </a:solidFill>
              </a:rPr>
              <a:t>везде обращаются перед нами успехи её прилежания”</a:t>
            </a:r>
            <a:r>
              <a:rPr lang="ru-RU" sz="3600" dirty="0" smtClean="0">
                <a:solidFill>
                  <a:schemeClr val="accent2"/>
                </a:solidFill>
              </a:rPr>
              <a:t/>
            </a:r>
            <a:br>
              <a:rPr lang="ru-RU" sz="3600" dirty="0" smtClean="0">
                <a:solidFill>
                  <a:schemeClr val="accent2"/>
                </a:solidFill>
              </a:rPr>
            </a:br>
            <a:r>
              <a:rPr lang="ru-RU" sz="3600" b="1" i="1" dirty="0" smtClean="0">
                <a:solidFill>
                  <a:srgbClr val="C00000"/>
                </a:solidFill>
              </a:rPr>
              <a:t> М.В.Ломоносов.</a:t>
            </a:r>
            <a:endParaRPr lang="ru-RU" sz="3600" i="1" dirty="0">
              <a:solidFill>
                <a:srgbClr val="C00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935088" y="3429000"/>
            <a:ext cx="8208912" cy="2636912"/>
          </a:xfrm>
        </p:spPr>
        <p:txBody>
          <a:bodyPr>
            <a:noAutofit/>
          </a:bodyPr>
          <a:lstStyle/>
          <a:p>
            <a:pPr algn="l"/>
            <a:r>
              <a:rPr lang="ru-RU" sz="2400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Цели данного мероприятия:</a:t>
            </a:r>
          </a:p>
          <a:p>
            <a:pPr lvl="0" algn="l"/>
            <a:r>
              <a:rPr lang="ru-RU" sz="2000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-Повысить интерес учащихся к химии</a:t>
            </a:r>
          </a:p>
          <a:p>
            <a:pPr lvl="0" algn="l"/>
            <a:r>
              <a:rPr lang="ru-RU" sz="2000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-Расширить знания учащихся, развить их кругозор</a:t>
            </a:r>
          </a:p>
          <a:p>
            <a:pPr lvl="0" algn="l"/>
            <a:r>
              <a:rPr lang="ru-RU" sz="2000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-Показать возможности практического использования химических знаний и навыков</a:t>
            </a:r>
          </a:p>
          <a:p>
            <a:pPr lvl="0" algn="l"/>
            <a:r>
              <a:rPr lang="ru-RU" sz="2000" b="1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-Продолжить формирования умений и навыков учащихся при работе с химическими реактивами и лабораторным оборудованием, при  решении химических задач.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778098"/>
          </a:xfrm>
        </p:spPr>
        <p:txBody>
          <a:bodyPr>
            <a:normAutofit/>
          </a:bodyPr>
          <a:lstStyle/>
          <a:p>
            <a:r>
              <a:rPr lang="ru-RU" b="1" dirty="0" smtClean="0">
                <a:solidFill>
                  <a:srgbClr val="7030A0"/>
                </a:solidFill>
              </a:rPr>
              <a:t>Музыкальная пауза:</a:t>
            </a:r>
            <a:r>
              <a:rPr lang="ru-RU" dirty="0" smtClean="0">
                <a:solidFill>
                  <a:srgbClr val="7030A0"/>
                </a:solidFill>
              </a:rPr>
              <a:t> </a:t>
            </a:r>
            <a:endParaRPr lang="ru-RU" dirty="0">
              <a:solidFill>
                <a:srgbClr val="7030A0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79512" y="908721"/>
            <a:ext cx="756084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dirty="0" smtClean="0">
                <a:solidFill>
                  <a:prstClr val="black"/>
                </a:solidFill>
                <a:ea typeface="+mj-ea"/>
                <a:cs typeface="+mj-cs"/>
              </a:rPr>
              <a:t>Песня в честь поваренной соли</a:t>
            </a:r>
            <a:endParaRPr lang="ru-RU" sz="1600" dirty="0"/>
          </a:p>
        </p:txBody>
      </p:sp>
      <p:pic>
        <p:nvPicPr>
          <p:cNvPr id="5" name="Содержимое 4"/>
          <p:cNvPicPr>
            <a:picLocks noGrp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87816" y="0"/>
            <a:ext cx="1656184" cy="1722512"/>
          </a:xfrm>
          <a:prstGeom prst="rect">
            <a:avLst/>
          </a:prstGeom>
        </p:spPr>
      </p:pic>
      <p:pic>
        <p:nvPicPr>
          <p:cNvPr id="4100" name="Picture 4" descr="https://otravleno.ru/wp-content/uploads/2017/06/povarennaja-sol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2942753"/>
            <a:ext cx="6758024" cy="3915247"/>
          </a:xfrm>
          <a:prstGeom prst="rect">
            <a:avLst/>
          </a:prstGeom>
          <a:noFill/>
        </p:spPr>
      </p:pic>
      <p:pic>
        <p:nvPicPr>
          <p:cNvPr id="8" name="Picture 2" descr="http://tytmaster.ru/wp-content/uploads/2018/02/Kristallyi-iz-soli-3-3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427984" y="1772816"/>
            <a:ext cx="4101521" cy="3078554"/>
          </a:xfrm>
          <a:prstGeom prst="rect">
            <a:avLst/>
          </a:prstGeom>
          <a:noFill/>
        </p:spPr>
      </p:pic>
      <p:sp>
        <p:nvSpPr>
          <p:cNvPr id="9" name="Прямоугольник 8"/>
          <p:cNvSpPr/>
          <p:nvPr/>
        </p:nvSpPr>
        <p:spPr>
          <a:xfrm>
            <a:off x="1403648" y="1844824"/>
            <a:ext cx="1250663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400" dirty="0" err="1" smtClean="0"/>
              <a:t>NaCl</a:t>
            </a:r>
            <a:endParaRPr lang="ru-RU" sz="4400" dirty="0"/>
          </a:p>
        </p:txBody>
      </p:sp>
      <p:pic>
        <p:nvPicPr>
          <p:cNvPr id="4102" name="Picture 6" descr="https://www.ofsi.ru/upload/iblock/54e/478676_1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804248" y="4832117"/>
            <a:ext cx="2339752" cy="202588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7030A0"/>
                </a:solidFill>
              </a:rPr>
              <a:t>Подведение итогов, </a:t>
            </a:r>
            <a:r>
              <a:rPr lang="ru-RU" dirty="0" smtClean="0">
                <a:solidFill>
                  <a:srgbClr val="7030A0"/>
                </a:solidFill>
              </a:rPr>
              <a:t/>
            </a:r>
            <a:br>
              <a:rPr lang="ru-RU" dirty="0" smtClean="0">
                <a:solidFill>
                  <a:srgbClr val="7030A0"/>
                </a:solidFill>
              </a:rPr>
            </a:br>
            <a:r>
              <a:rPr lang="ru-RU" b="1" dirty="0" smtClean="0">
                <a:solidFill>
                  <a:srgbClr val="7030A0"/>
                </a:solidFill>
              </a:rPr>
              <a:t>определение победителя.</a:t>
            </a:r>
            <a:endParaRPr lang="ru-RU" dirty="0">
              <a:solidFill>
                <a:srgbClr val="7030A0"/>
              </a:solidFill>
            </a:endParaRPr>
          </a:p>
        </p:txBody>
      </p:sp>
      <p:pic>
        <p:nvPicPr>
          <p:cNvPr id="4" name="Содержимое 3" descr="C:\Users\User\Desktop\уроки для конкурсов\images.jpg"/>
          <p:cNvPicPr>
            <a:picLocks noGrp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0753"/>
          <a:stretch>
            <a:fillRect/>
          </a:stretch>
        </p:blipFill>
        <p:spPr bwMode="auto">
          <a:xfrm>
            <a:off x="2987824" y="1484784"/>
            <a:ext cx="3096344" cy="3024336"/>
          </a:xfrm>
          <a:prstGeom prst="rect">
            <a:avLst/>
          </a:prstGeom>
          <a:noFill/>
          <a:ln>
            <a:noFill/>
          </a:ln>
        </p:spPr>
      </p:pic>
      <p:pic>
        <p:nvPicPr>
          <p:cNvPr id="3074" name="Picture 2" descr="https://png.pngtree.com/back_origin_pic/03/84/41/74f6e2068a33717d530437c4d8191906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55576" y="4581128"/>
            <a:ext cx="7171554" cy="2175480"/>
          </a:xfrm>
          <a:prstGeom prst="rect">
            <a:avLst/>
          </a:prstGeom>
          <a:noFill/>
        </p:spPr>
      </p:pic>
      <p:pic>
        <p:nvPicPr>
          <p:cNvPr id="3076" name="Picture 4" descr="http://shkola4okha.ru/images/2017-2018-u.g/foto/i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156176" y="2132856"/>
            <a:ext cx="2837784" cy="3329478"/>
          </a:xfrm>
          <a:prstGeom prst="rect">
            <a:avLst/>
          </a:prstGeom>
          <a:noFill/>
        </p:spPr>
      </p:pic>
      <p:pic>
        <p:nvPicPr>
          <p:cNvPr id="3078" name="Picture 6" descr="https://static1.bigstockphoto.com/9/1/1/large2/119865389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1844824"/>
            <a:ext cx="2843808" cy="253414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https://arhivurokov.ru/kopilka/uploads/user_file_56a264179a11a/img_user_file_56a264179a11a_2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051" name="Rectangle 3"/>
          <p:cNvSpPr>
            <a:spLocks noChangeArrowheads="1"/>
          </p:cNvSpPr>
          <p:nvPr/>
        </p:nvSpPr>
        <p:spPr bwMode="auto">
          <a:xfrm>
            <a:off x="251520" y="1412776"/>
            <a:ext cx="8197437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2860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Желаем Удачи, Успехов и </a:t>
            </a:r>
            <a:r>
              <a:rPr lang="ru-RU" sz="3200" b="1" dirty="0" smtClean="0">
                <a:solidFill>
                  <a:srgbClr val="002060"/>
                </a:solidFill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Н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овых Открытий!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3" name="Picture 5" descr="http://www.remezovi.ru/images/smiles/s36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76256" y="2276872"/>
            <a:ext cx="1688553" cy="1688554"/>
          </a:xfrm>
          <a:prstGeom prst="rect">
            <a:avLst/>
          </a:prstGeom>
          <a:noFill/>
        </p:spPr>
      </p:pic>
      <p:pic>
        <p:nvPicPr>
          <p:cNvPr id="2055" name="Picture 7" descr="https://otvet.imgsmail.ru/download/u_2865db73134673f1d6d1ca237c68e867_800.gif"/>
          <p:cNvPicPr>
            <a:picLocks noChangeAspect="1" noChangeArrowheads="1" noCrop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380312" y="3739056"/>
            <a:ext cx="1763688" cy="3118945"/>
          </a:xfrm>
          <a:prstGeom prst="rect">
            <a:avLst/>
          </a:prstGeom>
          <a:noFill/>
        </p:spPr>
      </p:pic>
      <p:pic>
        <p:nvPicPr>
          <p:cNvPr id="2057" name="Picture 9" descr="https://thumbs.dreamstime.com/b/pencil-character-graduation-hat-funny-cartoon-holding-diploma-isolated-white-background-eps-file-available-41185053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07504" y="2852936"/>
            <a:ext cx="2808312" cy="370697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2376264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7030A0"/>
                </a:solidFill>
              </a:rPr>
              <a:t>Конкурс № 1</a:t>
            </a:r>
            <a:r>
              <a:rPr lang="ru-RU" dirty="0" smtClean="0">
                <a:solidFill>
                  <a:srgbClr val="7030A0"/>
                </a:solidFill>
              </a:rPr>
              <a:t/>
            </a:r>
            <a:br>
              <a:rPr lang="ru-RU" dirty="0" smtClean="0">
                <a:solidFill>
                  <a:srgbClr val="7030A0"/>
                </a:solidFill>
              </a:rPr>
            </a:br>
            <a:r>
              <a:rPr lang="ru-RU" b="1" i="1" dirty="0" smtClean="0">
                <a:solidFill>
                  <a:srgbClr val="7030A0"/>
                </a:solidFill>
              </a:rPr>
              <a:t>Визитная карточка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sz="3100" dirty="0" smtClean="0"/>
              <a:t>Представление команд и жюри. </a:t>
            </a:r>
            <a:br>
              <a:rPr lang="ru-RU" sz="3100" dirty="0" smtClean="0"/>
            </a:br>
            <a:r>
              <a:rPr lang="ru-RU" sz="3100" dirty="0" smtClean="0"/>
              <a:t> - название команды, девиз, эмблема, обращение к жюри, соперникам и болельщикам. (5 баллов)</a:t>
            </a:r>
            <a:endParaRPr lang="ru-RU" dirty="0"/>
          </a:p>
        </p:txBody>
      </p:sp>
      <p:pic>
        <p:nvPicPr>
          <p:cNvPr id="16385" name="Picture 1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59632" y="2636912"/>
            <a:ext cx="6696744" cy="377548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116632"/>
            <a:ext cx="8784976" cy="2016224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7030A0"/>
                </a:solidFill>
              </a:rPr>
              <a:t>Конкурс № 2</a:t>
            </a:r>
            <a:r>
              <a:rPr lang="ru-RU" dirty="0" smtClean="0">
                <a:solidFill>
                  <a:srgbClr val="7030A0"/>
                </a:solidFill>
              </a:rPr>
              <a:t/>
            </a:r>
            <a:br>
              <a:rPr lang="ru-RU" dirty="0" smtClean="0">
                <a:solidFill>
                  <a:srgbClr val="7030A0"/>
                </a:solidFill>
              </a:rPr>
            </a:br>
            <a:r>
              <a:rPr lang="ru-RU" b="1" dirty="0" smtClean="0">
                <a:solidFill>
                  <a:srgbClr val="7030A0"/>
                </a:solidFill>
              </a:rPr>
              <a:t> Разминка - «Блиц - вопрос из шкатулки».</a:t>
            </a:r>
            <a:endParaRPr lang="ru-RU" dirty="0">
              <a:solidFill>
                <a:srgbClr val="7030A0"/>
              </a:solidFill>
            </a:endParaRPr>
          </a:p>
        </p:txBody>
      </p:sp>
      <p:pic>
        <p:nvPicPr>
          <p:cNvPr id="4" name="Содержимое 3"/>
          <p:cNvPicPr>
            <a:picLocks noGrp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2132856"/>
            <a:ext cx="5472608" cy="4464496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6372200" y="2348880"/>
            <a:ext cx="245881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/>
              <a:t>По 1 баллу за каждый </a:t>
            </a:r>
          </a:p>
          <a:p>
            <a:r>
              <a:rPr lang="ru-RU" b="1" dirty="0" smtClean="0"/>
              <a:t>правильный ответ</a:t>
            </a:r>
            <a:endParaRPr lang="ru-RU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1224136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7030A0"/>
                </a:solidFill>
              </a:rPr>
              <a:t>Конкурс № 3</a:t>
            </a:r>
            <a:r>
              <a:rPr lang="ru-RU" dirty="0" smtClean="0">
                <a:solidFill>
                  <a:srgbClr val="7030A0"/>
                </a:solidFill>
              </a:rPr>
              <a:t/>
            </a:r>
            <a:br>
              <a:rPr lang="ru-RU" dirty="0" smtClean="0">
                <a:solidFill>
                  <a:srgbClr val="7030A0"/>
                </a:solidFill>
              </a:rPr>
            </a:br>
            <a:r>
              <a:rPr lang="ru-RU" b="1" dirty="0" smtClean="0">
                <a:solidFill>
                  <a:srgbClr val="7030A0"/>
                </a:solidFill>
              </a:rPr>
              <a:t> Старые фотографии из шкатулки.</a:t>
            </a:r>
            <a:endParaRPr lang="ru-RU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3512" y="1520788"/>
            <a:ext cx="6744752" cy="5058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7164288" y="2276872"/>
            <a:ext cx="178606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/>
              <a:t>(по 1 баллу)</a:t>
            </a:r>
            <a:endParaRPr lang="ru-RU" sz="2400" dirty="0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1556792"/>
            <a:ext cx="6744752" cy="5058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0" y="5715000"/>
            <a:ext cx="4186238" cy="1143000"/>
          </a:xfrm>
        </p:spPr>
        <p:txBody>
          <a:bodyPr/>
          <a:lstStyle/>
          <a:p>
            <a:r>
              <a:rPr lang="ru-RU" dirty="0" smtClean="0">
                <a:latin typeface="Monotype Corsiva" pitchFamily="66" charset="0"/>
              </a:rPr>
              <a:t>Менделеев Д.И. </a:t>
            </a:r>
            <a:endParaRPr lang="ru-RU" dirty="0">
              <a:latin typeface="Monotype Corsiva" pitchFamily="66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357166"/>
            <a:ext cx="4572032" cy="5715040"/>
          </a:xfrm>
        </p:spPr>
        <p:txBody>
          <a:bodyPr>
            <a:normAutofit fontScale="85000" lnSpcReduction="10000"/>
          </a:bodyPr>
          <a:lstStyle/>
          <a:p>
            <a:pPr>
              <a:buNone/>
            </a:pP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Выдающийся русский учёный, педагог и общественный деятель. Превосходно овладев методами математики и физики, он применил их к решению проблем химии. В 35 лет совершил он своё величайшее открытие, которое позволило навести строгий порядок в мире химических элементов и впервые осуществить научный прогноз в химии.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42" name="Picture 2" descr="C:\Users\Admin\Downloads\Mendeleev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29124" y="764704"/>
            <a:ext cx="4532695" cy="480743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100638" y="5715000"/>
            <a:ext cx="4043362" cy="1143000"/>
          </a:xfrm>
        </p:spPr>
        <p:txBody>
          <a:bodyPr/>
          <a:lstStyle/>
          <a:p>
            <a:r>
              <a:rPr lang="ru-RU" i="1" dirty="0" smtClean="0">
                <a:latin typeface="Monotype Corsiva" pitchFamily="66" charset="0"/>
              </a:rPr>
              <a:t>А. Авогадро</a:t>
            </a:r>
            <a:endParaRPr lang="ru-RU" dirty="0">
              <a:latin typeface="Monotype Corsiva" pitchFamily="66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158" y="357166"/>
            <a:ext cx="4574882" cy="5286412"/>
          </a:xfrm>
        </p:spPr>
        <p:txBody>
          <a:bodyPr/>
          <a:lstStyle/>
          <a:p>
            <a:pPr lvl="0">
              <a:buNone/>
            </a:pP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Итальянский учёный. В 1811 году открыл закон о газах, позже названный его именем. В его честь также названа постоянная, обозначающая число частиц в одном моль вещества. </a:t>
            </a:r>
          </a:p>
          <a:p>
            <a:endParaRPr lang="ru-RU" dirty="0"/>
          </a:p>
        </p:txBody>
      </p:sp>
      <p:pic>
        <p:nvPicPr>
          <p:cNvPr id="11266" name="Picture 2" descr="C:\Users\Admin\Downloads\avogadr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72066" y="571480"/>
            <a:ext cx="3857652" cy="528641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100638" y="5715000"/>
            <a:ext cx="4043362" cy="1143000"/>
          </a:xfrm>
        </p:spPr>
        <p:txBody>
          <a:bodyPr/>
          <a:lstStyle/>
          <a:p>
            <a:r>
              <a:rPr lang="ru-RU" i="1" dirty="0" err="1" smtClean="0">
                <a:latin typeface="Monotype Corsiva" pitchFamily="66" charset="0"/>
              </a:rPr>
              <a:t>Антуан</a:t>
            </a:r>
            <a:r>
              <a:rPr lang="ru-RU" i="1" dirty="0" smtClean="0">
                <a:latin typeface="Monotype Corsiva" pitchFamily="66" charset="0"/>
              </a:rPr>
              <a:t> Лавуазье</a:t>
            </a:r>
            <a:endParaRPr lang="ru-RU" dirty="0">
              <a:latin typeface="Monotype Corsiva" pitchFamily="66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158" y="357166"/>
            <a:ext cx="4574882" cy="5952154"/>
          </a:xfrm>
        </p:spPr>
        <p:txBody>
          <a:bodyPr>
            <a:normAutofit fontScale="85000" lnSpcReduction="10000"/>
          </a:bodyPr>
          <a:lstStyle/>
          <a:p>
            <a:pPr lvl="0">
              <a:buNone/>
            </a:pPr>
            <a:r>
              <a:rPr lang="ru-RU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3900" dirty="0" smtClean="0"/>
              <a:t>Этот ученый выяснил роль кислорода в процессах горения, окисления, дыхания. Во время Великой французской революции по суду революционного трибунала был </a:t>
            </a:r>
            <a:r>
              <a:rPr lang="ru-RU" sz="3900" dirty="0" err="1" smtClean="0"/>
              <a:t>гильотирован</a:t>
            </a:r>
            <a:r>
              <a:rPr lang="ru-RU" sz="3900" dirty="0" smtClean="0"/>
              <a:t>.  О каком ученом идет речь? </a:t>
            </a:r>
            <a:endParaRPr lang="ru-RU" dirty="0"/>
          </a:p>
        </p:txBody>
      </p:sp>
      <p:pic>
        <p:nvPicPr>
          <p:cNvPr id="7170" name="Picture 2" descr="http://knowledge.su/userfiles/editor/medium/2/18012_113e3b4c48304f-203e41413839413a304f-4d3d46383a3b3e3f3534384f-223e3c-16-77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4049" y="246217"/>
            <a:ext cx="3888432" cy="566276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0" y="5373216"/>
            <a:ext cx="4114800" cy="1143000"/>
          </a:xfrm>
        </p:spPr>
        <p:txBody>
          <a:bodyPr/>
          <a:lstStyle/>
          <a:p>
            <a:r>
              <a:rPr lang="ru-RU" i="1" dirty="0" smtClean="0">
                <a:latin typeface="Monotype Corsiva" pitchFamily="66" charset="0"/>
              </a:rPr>
              <a:t>М.В. Ломоносов</a:t>
            </a:r>
            <a:endParaRPr lang="ru-RU" dirty="0">
              <a:latin typeface="Monotype Corsiva" pitchFamily="66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0"/>
            <a:ext cx="4932040" cy="6858000"/>
          </a:xfrm>
        </p:spPr>
        <p:txBody>
          <a:bodyPr>
            <a:normAutofit fontScale="77500" lnSpcReduction="20000"/>
          </a:bodyPr>
          <a:lstStyle/>
          <a:p>
            <a:pPr lvl="0">
              <a:buNone/>
            </a:pPr>
            <a:r>
              <a:rPr lang="ru-RU" dirty="0" smtClean="0"/>
              <a:t>    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Узнав, что отец хочет женить его, решил бежать в Москву. В декабре 1730 года он тайно ночью покинул дом и отправился вместе с караваном с рыбой в Москву. Путешествие до Москвы заняло три недели, и в начале января 1731 года он прибыл в Москву. С собой он взял только одежду и две книжки — «Грамматику» и «Арифметику». А.С. Пушкин писал о нём: “Историк, ритор, химик, минеролог, художник и стихотворец; он всё испытал и всё постиг”.</a:t>
            </a:r>
            <a:r>
              <a:rPr lang="ru-RU" sz="360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endParaRPr lang="ru-RU" dirty="0"/>
          </a:p>
        </p:txBody>
      </p:sp>
      <p:pic>
        <p:nvPicPr>
          <p:cNvPr id="13314" name="Picture 2" descr="C:\Users\Admin\Downloads\i (6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860032" y="357165"/>
            <a:ext cx="4283968" cy="450947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417</TotalTime>
  <Words>465</Words>
  <Application>Microsoft Office PowerPoint</Application>
  <PresentationFormat>Экран (4:3)</PresentationFormat>
  <Paragraphs>56</Paragraphs>
  <Slides>22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3" baseType="lpstr">
      <vt:lpstr>Тема Office</vt:lpstr>
      <vt:lpstr>Внеклассное мероприятие по химии для 9 класса  КВН «Химическая шкатулка» </vt:lpstr>
      <vt:lpstr>“Широко распростирает химия руки свои в дела человеческие...  куда ни посмотрим, куда ни оглянемся,  везде обращаются перед нами успехи её прилежания”  М.В.Ломоносов.</vt:lpstr>
      <vt:lpstr>Конкурс № 1 Визитная карточка Представление команд и жюри.   - название команды, девиз, эмблема, обращение к жюри, соперникам и болельщикам. (5 баллов)</vt:lpstr>
      <vt:lpstr>Конкурс № 2  Разминка - «Блиц - вопрос из шкатулки».</vt:lpstr>
      <vt:lpstr>Конкурс № 3  Старые фотографии из шкатулки.</vt:lpstr>
      <vt:lpstr>Менделеев Д.И. </vt:lpstr>
      <vt:lpstr>А. Авогадро</vt:lpstr>
      <vt:lpstr>Антуан Лавуазье</vt:lpstr>
      <vt:lpstr>М.В. Ломоносов</vt:lpstr>
      <vt:lpstr>А. Ла Шателье</vt:lpstr>
      <vt:lpstr>М. Склодовская-Кюри</vt:lpstr>
      <vt:lpstr>Конкурс № 4  Музыкальная шкатулка </vt:lpstr>
      <vt:lpstr>  Конкурс № 5  Слово капитанам </vt:lpstr>
      <vt:lpstr>1)Поваренная соль – 2)Мрамор - 3)Бертолетова соль – 4)Корунд- 5)Гашеная известь – 6)Плавиковая кислота – 7)«Веселящий газ» - 8)Пирит –  </vt:lpstr>
      <vt:lpstr>1)Поваренная соль –      NaCl 2)Мрамор –                      CaCO3 3)Бертолетова соль –     KClO3 4)Корунд-                           А!2О3 5)Гашеная известь –       Ca(OH)₂ 6)Плавиковая кислота – HF 7)«Веселящий газ» -       N₂O  8)Пирит –               FeS2  </vt:lpstr>
      <vt:lpstr>Конкурс № 6 Экспериментальная шкатулка. </vt:lpstr>
      <vt:lpstr>Конкурс № 7  Расчетная шкатулка. </vt:lpstr>
      <vt:lpstr> Конкурс № 8  Подарки для друзей.  (для болельщиков)</vt:lpstr>
      <vt:lpstr>Конкурс № 9   Шкатулка с интересом.</vt:lpstr>
      <vt:lpstr>Музыкальная пауза: </vt:lpstr>
      <vt:lpstr>Подведение итогов,  определение победителя.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cp:lastModifiedBy>Acer</cp:lastModifiedBy>
  <cp:revision>22</cp:revision>
  <dcterms:modified xsi:type="dcterms:W3CDTF">2018-12-10T17:51:19Z</dcterms:modified>
</cp:coreProperties>
</file>